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 id="257" r:id="rId3"/>
    <p:sldId id="258" r:id="rId4"/>
    <p:sldId id="259" r:id="rId5"/>
    <p:sldId id="269" r:id="rId6"/>
    <p:sldId id="264" r:id="rId7"/>
    <p:sldId id="265" r:id="rId8"/>
    <p:sldId id="260" r:id="rId9"/>
    <p:sldId id="261" r:id="rId10"/>
    <p:sldId id="262" r:id="rId11"/>
    <p:sldId id="263" r:id="rId12"/>
    <p:sldId id="270" r:id="rId13"/>
    <p:sldId id="271" r:id="rId14"/>
    <p:sldId id="272" r:id="rId15"/>
    <p:sldId id="267" r:id="rId16"/>
    <p:sldId id="266" r:id="rId17"/>
    <p:sldId id="26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0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7" d="100"/>
          <a:sy n="107" d="100"/>
        </p:scale>
        <p:origin x="-84"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11" name="Date Placeholder 10"/>
          <p:cNvSpPr>
            <a:spLocks noGrp="1"/>
          </p:cNvSpPr>
          <p:nvPr>
            <p:ph type="dt" sz="half" idx="10"/>
          </p:nvPr>
        </p:nvSpPr>
        <p:spPr bwMode="black"/>
        <p:txBody>
          <a:bodyPr/>
          <a:lstStyle/>
          <a:p>
            <a:fld id="{A75B5A68-9079-4C4A-8122-855F55D90D70}" type="datetimeFigureOut">
              <a:rPr lang="en-US" smtClean="0"/>
              <a:t>9/12/2013</a:t>
            </a:fld>
            <a:endParaRPr lang="en-US"/>
          </a:p>
        </p:txBody>
      </p:sp>
      <p:sp>
        <p:nvSpPr>
          <p:cNvPr id="17" name="Slide Number Placeholder 16"/>
          <p:cNvSpPr>
            <a:spLocks noGrp="1"/>
          </p:cNvSpPr>
          <p:nvPr>
            <p:ph type="sldNum" sz="quarter" idx="11"/>
          </p:nvPr>
        </p:nvSpPr>
        <p:spPr/>
        <p:txBody>
          <a:bodyPr/>
          <a:lstStyle/>
          <a:p>
            <a:fld id="{808EB89B-5EF0-4B4B-9F5A-45311D83631E}" type="slidenum">
              <a:rPr lang="en-US" smtClean="0"/>
              <a:t>‹#›</a:t>
            </a:fld>
            <a:endParaRPr lang="en-US"/>
          </a:p>
        </p:txBody>
      </p:sp>
      <p:sp>
        <p:nvSpPr>
          <p:cNvPr id="19" name="Footer Placeholder 1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5B5A68-9079-4C4A-8122-855F55D90D70}" type="datetimeFigureOut">
              <a:rPr lang="en-US" smtClean="0"/>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EB89B-5EF0-4B4B-9F5A-45311D83631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5B5A68-9079-4C4A-8122-855F55D90D70}" type="datetimeFigureOut">
              <a:rPr lang="en-US" smtClean="0"/>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8EB89B-5EF0-4B4B-9F5A-45311D83631E}" type="slidenum">
              <a:rPr lang="en-US" smtClean="0"/>
              <a:t>‹#›</a:t>
            </a:fld>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11" name="Date Placeholder 10"/>
          <p:cNvSpPr>
            <a:spLocks noGrp="1"/>
          </p:cNvSpPr>
          <p:nvPr>
            <p:ph type="dt" sz="half" idx="14"/>
          </p:nvPr>
        </p:nvSpPr>
        <p:spPr/>
        <p:txBody>
          <a:bodyPr/>
          <a:lstStyle/>
          <a:p>
            <a:fld id="{A75B5A68-9079-4C4A-8122-855F55D90D70}" type="datetimeFigureOut">
              <a:rPr lang="en-US" smtClean="0"/>
              <a:t>9/12/2013</a:t>
            </a:fld>
            <a:endParaRPr lang="en-US"/>
          </a:p>
        </p:txBody>
      </p:sp>
      <p:sp>
        <p:nvSpPr>
          <p:cNvPr id="12" name="Slide Number Placeholder 11"/>
          <p:cNvSpPr>
            <a:spLocks noGrp="1"/>
          </p:cNvSpPr>
          <p:nvPr>
            <p:ph type="sldNum" sz="quarter" idx="15"/>
          </p:nvPr>
        </p:nvSpPr>
        <p:spPr/>
        <p:txBody>
          <a:bodyPr/>
          <a:lstStyle/>
          <a:p>
            <a:fld id="{808EB89B-5EF0-4B4B-9F5A-45311D83631E}" type="slidenum">
              <a:rPr lang="en-US" smtClean="0"/>
              <a:t>‹#›</a:t>
            </a:fld>
            <a:endParaRPr lang="en-US"/>
          </a:p>
        </p:txBody>
      </p:sp>
      <p:sp>
        <p:nvSpPr>
          <p:cNvPr id="13" name="Footer Placeholder 12"/>
          <p:cNvSpPr>
            <a:spLocks noGrp="1"/>
          </p:cNvSpPr>
          <p:nvPr>
            <p:ph type="ftr" sz="quarter" idx="16"/>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3" name="Date Placeholder 12"/>
          <p:cNvSpPr>
            <a:spLocks noGrp="1"/>
          </p:cNvSpPr>
          <p:nvPr>
            <p:ph type="dt" sz="half" idx="10"/>
          </p:nvPr>
        </p:nvSpPr>
        <p:spPr/>
        <p:txBody>
          <a:bodyPr/>
          <a:lstStyle/>
          <a:p>
            <a:fld id="{A75B5A68-9079-4C4A-8122-855F55D90D70}" type="datetimeFigureOut">
              <a:rPr lang="en-US" smtClean="0"/>
              <a:t>9/12/2013</a:t>
            </a:fld>
            <a:endParaRPr lang="en-US"/>
          </a:p>
        </p:txBody>
      </p:sp>
      <p:sp>
        <p:nvSpPr>
          <p:cNvPr id="14" name="Slide Number Placeholder 13"/>
          <p:cNvSpPr>
            <a:spLocks noGrp="1"/>
          </p:cNvSpPr>
          <p:nvPr>
            <p:ph type="sldNum" sz="quarter" idx="11"/>
          </p:nvPr>
        </p:nvSpPr>
        <p:spPr/>
        <p:txBody>
          <a:bodyPr/>
          <a:lstStyle/>
          <a:p>
            <a:fld id="{808EB89B-5EF0-4B4B-9F5A-45311D83631E}"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5"/>
          </p:nvPr>
        </p:nvSpPr>
        <p:spPr/>
        <p:txBody>
          <a:bodyPr/>
          <a:lstStyle/>
          <a:p>
            <a:fld id="{A75B5A68-9079-4C4A-8122-855F55D90D70}" type="datetimeFigureOut">
              <a:rPr lang="en-US" smtClean="0"/>
              <a:t>9/12/2013</a:t>
            </a:fld>
            <a:endParaRPr lang="en-US"/>
          </a:p>
        </p:txBody>
      </p:sp>
      <p:sp>
        <p:nvSpPr>
          <p:cNvPr id="12" name="Slide Number Placeholder 11"/>
          <p:cNvSpPr>
            <a:spLocks noGrp="1"/>
          </p:cNvSpPr>
          <p:nvPr>
            <p:ph type="sldNum" sz="quarter" idx="16"/>
          </p:nvPr>
        </p:nvSpPr>
        <p:spPr/>
        <p:txBody>
          <a:bodyPr/>
          <a:lstStyle/>
          <a:p>
            <a:fld id="{808EB89B-5EF0-4B4B-9F5A-45311D83631E}" type="slidenum">
              <a:rPr lang="en-US" smtClean="0"/>
              <a:t>‹#›</a:t>
            </a:fld>
            <a:endParaRPr lang="en-US"/>
          </a:p>
        </p:txBody>
      </p:sp>
      <p:sp>
        <p:nvSpPr>
          <p:cNvPr id="13" name="Footer Placeholder 12"/>
          <p:cNvSpPr>
            <a:spLocks noGrp="1"/>
          </p:cNvSpPr>
          <p:nvPr>
            <p:ph type="ftr" sz="quarter" idx="17"/>
          </p:nvPr>
        </p:nvSpPr>
        <p:spPr/>
        <p:txBody>
          <a:bodyPr/>
          <a:lstStyle/>
          <a:p>
            <a:endParaRPr lang="en-US"/>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en-US" smtClean="0"/>
              <a:t>Click to edit Master text styles</a:t>
            </a:r>
          </a:p>
        </p:txBody>
      </p:sp>
      <p:sp>
        <p:nvSpPr>
          <p:cNvPr id="11" name="Date Placeholder 10"/>
          <p:cNvSpPr>
            <a:spLocks noGrp="1"/>
          </p:cNvSpPr>
          <p:nvPr>
            <p:ph type="dt" sz="half" idx="16"/>
          </p:nvPr>
        </p:nvSpPr>
        <p:spPr/>
        <p:txBody>
          <a:bodyPr/>
          <a:lstStyle/>
          <a:p>
            <a:fld id="{A75B5A68-9079-4C4A-8122-855F55D90D70}" type="datetimeFigureOut">
              <a:rPr lang="en-US" smtClean="0"/>
              <a:t>9/12/2013</a:t>
            </a:fld>
            <a:endParaRPr lang="en-US"/>
          </a:p>
        </p:txBody>
      </p:sp>
      <p:sp>
        <p:nvSpPr>
          <p:cNvPr id="12" name="Slide Number Placeholder 11"/>
          <p:cNvSpPr>
            <a:spLocks noGrp="1"/>
          </p:cNvSpPr>
          <p:nvPr>
            <p:ph type="sldNum" sz="quarter" idx="17"/>
          </p:nvPr>
        </p:nvSpPr>
        <p:spPr/>
        <p:txBody>
          <a:bodyPr/>
          <a:lstStyle/>
          <a:p>
            <a:fld id="{808EB89B-5EF0-4B4B-9F5A-45311D83631E}" type="slidenum">
              <a:rPr lang="en-US" smtClean="0"/>
              <a:t>‹#›</a:t>
            </a:fld>
            <a:endParaRPr lang="en-US"/>
          </a:p>
        </p:txBody>
      </p:sp>
      <p:sp>
        <p:nvSpPr>
          <p:cNvPr id="13" name="Footer Placeholder 12"/>
          <p:cNvSpPr>
            <a:spLocks noGrp="1"/>
          </p:cNvSpPr>
          <p:nvPr>
            <p:ph type="ftr" sz="quarter" idx="18"/>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15" name="Date Placeholder 14"/>
          <p:cNvSpPr>
            <a:spLocks noGrp="1"/>
          </p:cNvSpPr>
          <p:nvPr>
            <p:ph type="dt" sz="half" idx="10"/>
          </p:nvPr>
        </p:nvSpPr>
        <p:spPr/>
        <p:txBody>
          <a:bodyPr/>
          <a:lstStyle/>
          <a:p>
            <a:fld id="{A75B5A68-9079-4C4A-8122-855F55D90D70}" type="datetimeFigureOut">
              <a:rPr lang="en-US" smtClean="0"/>
              <a:t>9/12/2013</a:t>
            </a:fld>
            <a:endParaRPr lang="en-US"/>
          </a:p>
        </p:txBody>
      </p:sp>
      <p:sp>
        <p:nvSpPr>
          <p:cNvPr id="16" name="Slide Number Placeholder 15"/>
          <p:cNvSpPr>
            <a:spLocks noGrp="1"/>
          </p:cNvSpPr>
          <p:nvPr>
            <p:ph type="sldNum" sz="quarter" idx="11"/>
          </p:nvPr>
        </p:nvSpPr>
        <p:spPr/>
        <p:txBody>
          <a:bodyPr/>
          <a:lstStyle/>
          <a:p>
            <a:fld id="{808EB89B-5EF0-4B4B-9F5A-45311D83631E}"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75B5A68-9079-4C4A-8122-855F55D90D70}" type="datetimeFigureOut">
              <a:rPr lang="en-US" smtClean="0"/>
              <a:t>9/12/2013</a:t>
            </a:fld>
            <a:endParaRPr lang="en-US"/>
          </a:p>
        </p:txBody>
      </p:sp>
      <p:sp>
        <p:nvSpPr>
          <p:cNvPr id="8" name="Slide Number Placeholder 7"/>
          <p:cNvSpPr>
            <a:spLocks noGrp="1"/>
          </p:cNvSpPr>
          <p:nvPr>
            <p:ph type="sldNum" sz="quarter" idx="11"/>
          </p:nvPr>
        </p:nvSpPr>
        <p:spPr/>
        <p:txBody>
          <a:bodyPr/>
          <a:lstStyle/>
          <a:p>
            <a:fld id="{808EB89B-5EF0-4B4B-9F5A-45311D83631E}"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6" name="Date Placeholder 15"/>
          <p:cNvSpPr>
            <a:spLocks noGrp="1"/>
          </p:cNvSpPr>
          <p:nvPr>
            <p:ph type="dt" sz="half" idx="15"/>
          </p:nvPr>
        </p:nvSpPr>
        <p:spPr/>
        <p:txBody>
          <a:bodyPr/>
          <a:lstStyle/>
          <a:p>
            <a:fld id="{A75B5A68-9079-4C4A-8122-855F55D90D70}" type="datetimeFigureOut">
              <a:rPr lang="en-US" smtClean="0"/>
              <a:t>9/12/2013</a:t>
            </a:fld>
            <a:endParaRPr lang="en-US"/>
          </a:p>
        </p:txBody>
      </p:sp>
      <p:sp>
        <p:nvSpPr>
          <p:cNvPr id="19" name="Slide Number Placeholder 18"/>
          <p:cNvSpPr>
            <a:spLocks noGrp="1"/>
          </p:cNvSpPr>
          <p:nvPr>
            <p:ph type="sldNum" sz="quarter" idx="16"/>
          </p:nvPr>
        </p:nvSpPr>
        <p:spPr/>
        <p:txBody>
          <a:bodyPr/>
          <a:lstStyle/>
          <a:p>
            <a:fld id="{808EB89B-5EF0-4B4B-9F5A-45311D83631E}" type="slidenum">
              <a:rPr lang="en-US" smtClean="0"/>
              <a:t>‹#›</a:t>
            </a:fld>
            <a:endParaRPr lang="en-US"/>
          </a:p>
        </p:txBody>
      </p:sp>
      <p:sp>
        <p:nvSpPr>
          <p:cNvPr id="23" name="Footer Placeholder 22"/>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13" name="Date Placeholder 12"/>
          <p:cNvSpPr>
            <a:spLocks noGrp="1"/>
          </p:cNvSpPr>
          <p:nvPr>
            <p:ph type="dt" sz="half" idx="14"/>
          </p:nvPr>
        </p:nvSpPr>
        <p:spPr>
          <a:xfrm>
            <a:off x="2981325" y="273180"/>
            <a:ext cx="3181350" cy="292100"/>
          </a:xfrm>
        </p:spPr>
        <p:txBody>
          <a:bodyPr/>
          <a:lstStyle/>
          <a:p>
            <a:fld id="{A75B5A68-9079-4C4A-8122-855F55D90D70}" type="datetimeFigureOut">
              <a:rPr lang="en-US" smtClean="0"/>
              <a:t>9/12/2013</a:t>
            </a:fld>
            <a:endParaRPr lang="en-US"/>
          </a:p>
        </p:txBody>
      </p:sp>
      <p:sp>
        <p:nvSpPr>
          <p:cNvPr id="14" name="Slide Number Placeholder 13"/>
          <p:cNvSpPr>
            <a:spLocks noGrp="1"/>
          </p:cNvSpPr>
          <p:nvPr>
            <p:ph type="sldNum" sz="quarter" idx="15"/>
          </p:nvPr>
        </p:nvSpPr>
        <p:spPr>
          <a:xfrm>
            <a:off x="4038600" y="6172200"/>
            <a:ext cx="1066800" cy="304800"/>
          </a:xfrm>
        </p:spPr>
        <p:txBody>
          <a:bodyPr/>
          <a:lstStyle/>
          <a:p>
            <a:fld id="{808EB89B-5EF0-4B4B-9F5A-45311D83631E}" type="slidenum">
              <a:rPr lang="en-US" smtClean="0"/>
              <a:t>‹#›</a:t>
            </a:fld>
            <a:endParaRPr lang="en-US"/>
          </a:p>
        </p:txBody>
      </p:sp>
      <p:sp>
        <p:nvSpPr>
          <p:cNvPr id="15" name="Footer Placeholder 14"/>
          <p:cNvSpPr>
            <a:spLocks noGrp="1"/>
          </p:cNvSpPr>
          <p:nvPr>
            <p:ph type="ftr" sz="quarter" idx="16"/>
          </p:nvPr>
        </p:nvSpPr>
        <p:spPr>
          <a:xfrm>
            <a:off x="1447800" y="6486525"/>
            <a:ext cx="6248400" cy="29210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A75B5A68-9079-4C4A-8122-855F55D90D70}" type="datetimeFigureOut">
              <a:rPr lang="en-US" smtClean="0"/>
              <a:t>9/12/2013</a:t>
            </a:fld>
            <a:endParaRPr lang="en-US"/>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en-US"/>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808EB89B-5EF0-4B4B-9F5A-45311D83631E}" type="slidenum">
              <a:rPr lang="en-US" smtClean="0"/>
              <a:t>‹#›</a:t>
            </a:fld>
            <a:endParaRPr lang="en-US"/>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1795" y="4445270"/>
            <a:ext cx="7442907" cy="2251826"/>
          </a:xfrm>
        </p:spPr>
        <p:txBody>
          <a:bodyPr>
            <a:normAutofit/>
          </a:bodyPr>
          <a:lstStyle/>
          <a:p>
            <a:r>
              <a:rPr lang="en-US" sz="4000" dirty="0" smtClean="0">
                <a:solidFill>
                  <a:schemeClr val="tx1"/>
                </a:solidFill>
              </a:rPr>
              <a:t>By; Joyce Pegler, Sarah </a:t>
            </a:r>
            <a:r>
              <a:rPr lang="en-US" sz="4000" dirty="0" err="1" smtClean="0">
                <a:solidFill>
                  <a:schemeClr val="tx1"/>
                </a:solidFill>
              </a:rPr>
              <a:t>Lembo</a:t>
            </a:r>
            <a:r>
              <a:rPr lang="en-US" sz="4000" dirty="0" smtClean="0">
                <a:solidFill>
                  <a:schemeClr val="tx1"/>
                </a:solidFill>
              </a:rPr>
              <a:t>, Keyur Patel, Brian </a:t>
            </a:r>
            <a:r>
              <a:rPr lang="en-US" sz="4000" dirty="0" err="1" smtClean="0">
                <a:solidFill>
                  <a:schemeClr val="tx1"/>
                </a:solidFill>
              </a:rPr>
              <a:t>Gianforte</a:t>
            </a:r>
            <a:r>
              <a:rPr lang="en-US" sz="4000" dirty="0" smtClean="0">
                <a:solidFill>
                  <a:schemeClr val="tx1"/>
                </a:solidFill>
              </a:rPr>
              <a:t>, Sean </a:t>
            </a:r>
            <a:r>
              <a:rPr lang="en-US" sz="4000" dirty="0" err="1" smtClean="0">
                <a:solidFill>
                  <a:schemeClr val="tx1"/>
                </a:solidFill>
              </a:rPr>
              <a:t>Buechele</a:t>
            </a:r>
            <a:r>
              <a:rPr lang="en-US" sz="4000" dirty="0" smtClean="0">
                <a:solidFill>
                  <a:schemeClr val="tx1"/>
                </a:solidFill>
              </a:rPr>
              <a:t>, and </a:t>
            </a:r>
            <a:r>
              <a:rPr lang="en-US" sz="4000" dirty="0" smtClean="0">
                <a:solidFill>
                  <a:schemeClr val="tx1"/>
                </a:solidFill>
              </a:rPr>
              <a:t>Zack </a:t>
            </a:r>
            <a:r>
              <a:rPr lang="en-US" sz="4000" dirty="0" smtClean="0">
                <a:solidFill>
                  <a:schemeClr val="tx1"/>
                </a:solidFill>
              </a:rPr>
              <a:t>Sheehan  </a:t>
            </a:r>
            <a:endParaRPr lang="en-US" sz="4000" dirty="0">
              <a:solidFill>
                <a:schemeClr val="tx1"/>
              </a:solidFill>
            </a:endParaRPr>
          </a:p>
        </p:txBody>
      </p:sp>
      <p:sp>
        <p:nvSpPr>
          <p:cNvPr id="2" name="Title 1"/>
          <p:cNvSpPr>
            <a:spLocks noGrp="1"/>
          </p:cNvSpPr>
          <p:nvPr>
            <p:ph type="title"/>
          </p:nvPr>
        </p:nvSpPr>
        <p:spPr>
          <a:xfrm>
            <a:off x="5783658" y="545249"/>
            <a:ext cx="3238567" cy="3065400"/>
          </a:xfrm>
        </p:spPr>
        <p:txBody>
          <a:bodyPr>
            <a:noAutofit/>
          </a:bodyPr>
          <a:lstStyle/>
          <a:p>
            <a:r>
              <a:rPr lang="en-US" sz="4800" dirty="0" smtClean="0">
                <a:solidFill>
                  <a:srgbClr val="FF204E"/>
                </a:solidFill>
              </a:rPr>
              <a:t>Foreign Policies </a:t>
            </a:r>
            <a:endParaRPr lang="en-US" sz="4800" dirty="0">
              <a:solidFill>
                <a:srgbClr val="FF204E"/>
              </a:solidFill>
            </a:endParaRPr>
          </a:p>
        </p:txBody>
      </p:sp>
      <p:pic>
        <p:nvPicPr>
          <p:cNvPr id="4" name="Picture 3"/>
          <p:cNvPicPr>
            <a:picLocks noChangeAspect="1"/>
          </p:cNvPicPr>
          <p:nvPr/>
        </p:nvPicPr>
        <p:blipFill>
          <a:blip r:embed="rId2"/>
          <a:stretch>
            <a:fillRect/>
          </a:stretch>
        </p:blipFill>
        <p:spPr>
          <a:xfrm>
            <a:off x="1263953" y="728119"/>
            <a:ext cx="4641480" cy="3516273"/>
          </a:xfrm>
          <a:prstGeom prst="rect">
            <a:avLst/>
          </a:prstGeom>
        </p:spPr>
      </p:pic>
    </p:spTree>
    <p:extLst>
      <p:ext uri="{BB962C8B-B14F-4D97-AF65-F5344CB8AC3E}">
        <p14:creationId xmlns:p14="http://schemas.microsoft.com/office/powerpoint/2010/main" val="42289896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876488" y="1910140"/>
            <a:ext cx="4810312" cy="4525963"/>
          </a:xfrm>
        </p:spPr>
        <p:txBody>
          <a:bodyPr>
            <a:normAutofit fontScale="92500" lnSpcReduction="20000"/>
          </a:bodyPr>
          <a:lstStyle/>
          <a:p>
            <a:pPr marL="571500" indent="-571500">
              <a:buFont typeface="Arial"/>
              <a:buChar char="•"/>
            </a:pPr>
            <a:r>
              <a:rPr lang="en-US" sz="4000" dirty="0" smtClean="0"/>
              <a:t>Started WWI using Washington’s idea of neutrality</a:t>
            </a:r>
          </a:p>
          <a:p>
            <a:pPr marL="571500" indent="-571500">
              <a:buFont typeface="Arial"/>
              <a:buChar char="•"/>
            </a:pPr>
            <a:endParaRPr lang="en-US" sz="4000" dirty="0" smtClean="0"/>
          </a:p>
          <a:p>
            <a:pPr marL="571500" indent="-571500">
              <a:buFont typeface="Arial"/>
              <a:buChar char="•"/>
            </a:pPr>
            <a:r>
              <a:rPr lang="en-US" sz="4000" dirty="0" smtClean="0"/>
              <a:t>Transitioned to “Peace Without Victory”</a:t>
            </a:r>
          </a:p>
          <a:p>
            <a:pPr marL="571500" indent="-571500">
              <a:buFont typeface="Arial"/>
              <a:buChar char="•"/>
            </a:pPr>
            <a:endParaRPr lang="en-US" sz="4000" dirty="0" smtClean="0"/>
          </a:p>
          <a:p>
            <a:pPr marL="571500" indent="-571500">
              <a:buFont typeface="Arial"/>
              <a:buChar char="•"/>
            </a:pPr>
            <a:r>
              <a:rPr lang="en-US" sz="4000" dirty="0" smtClean="0"/>
              <a:t>Joined WWI in 1917</a:t>
            </a:r>
          </a:p>
          <a:p>
            <a:endParaRPr lang="en-US" dirty="0"/>
          </a:p>
        </p:txBody>
      </p:sp>
      <p:sp>
        <p:nvSpPr>
          <p:cNvPr id="2" name="Title 1"/>
          <p:cNvSpPr>
            <a:spLocks noGrp="1"/>
          </p:cNvSpPr>
          <p:nvPr>
            <p:ph type="title"/>
          </p:nvPr>
        </p:nvSpPr>
        <p:spPr>
          <a:xfrm>
            <a:off x="2640022" y="827125"/>
            <a:ext cx="5795810" cy="943039"/>
          </a:xfrm>
        </p:spPr>
        <p:txBody>
          <a:bodyPr/>
          <a:lstStyle/>
          <a:p>
            <a:r>
              <a:rPr lang="en-US" dirty="0" smtClean="0"/>
              <a:t>Foreign Policy - Wilson</a:t>
            </a:r>
            <a:endParaRPr lang="en-US" dirty="0"/>
          </a:p>
        </p:txBody>
      </p:sp>
      <p:sp>
        <p:nvSpPr>
          <p:cNvPr id="4" name="Text Placeholder 2"/>
          <p:cNvSpPr txBox="1">
            <a:spLocks/>
          </p:cNvSpPr>
          <p:nvPr/>
        </p:nvSpPr>
        <p:spPr>
          <a:xfrm>
            <a:off x="339370" y="1234542"/>
            <a:ext cx="2631947" cy="366737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smtClean="0"/>
              <a:t>President</a:t>
            </a:r>
          </a:p>
          <a:p>
            <a:pPr marL="0" indent="0" algn="ctr">
              <a:buNone/>
            </a:pPr>
            <a:r>
              <a:rPr lang="en-US" sz="2800" dirty="0" smtClean="0"/>
              <a:t>during</a:t>
            </a:r>
          </a:p>
          <a:p>
            <a:pPr marL="0" indent="0" algn="ctr">
              <a:buNone/>
            </a:pPr>
            <a:r>
              <a:rPr lang="en-US" sz="2800" dirty="0" smtClean="0"/>
              <a:t>World</a:t>
            </a:r>
          </a:p>
          <a:p>
            <a:pPr marL="0" indent="0" algn="ctr">
              <a:buNone/>
            </a:pPr>
            <a:r>
              <a:rPr lang="en-US" sz="2800" dirty="0" smtClean="0"/>
              <a:t>War</a:t>
            </a:r>
          </a:p>
          <a:p>
            <a:pPr marL="0" indent="0" algn="ctr">
              <a:buNone/>
            </a:pPr>
            <a:r>
              <a:rPr lang="en-US" sz="2800" dirty="0" smtClean="0"/>
              <a:t>I</a:t>
            </a:r>
            <a:endParaRPr lang="en-US" sz="2800" dirty="0"/>
          </a:p>
        </p:txBody>
      </p:sp>
      <p:pic>
        <p:nvPicPr>
          <p:cNvPr id="6" name="Picture 5"/>
          <p:cNvPicPr>
            <a:picLocks noChangeAspect="1"/>
          </p:cNvPicPr>
          <p:nvPr/>
        </p:nvPicPr>
        <p:blipFill>
          <a:blip r:embed="rId2"/>
          <a:stretch>
            <a:fillRect/>
          </a:stretch>
        </p:blipFill>
        <p:spPr>
          <a:xfrm>
            <a:off x="569627" y="3860367"/>
            <a:ext cx="2459892" cy="2823956"/>
          </a:xfrm>
          <a:prstGeom prst="rect">
            <a:avLst/>
          </a:prstGeom>
        </p:spPr>
      </p:pic>
    </p:spTree>
    <p:extLst>
      <p:ext uri="{BB962C8B-B14F-4D97-AF65-F5344CB8AC3E}">
        <p14:creationId xmlns:p14="http://schemas.microsoft.com/office/powerpoint/2010/main" val="3119098577"/>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260794" y="1600200"/>
            <a:ext cx="4426005" cy="4525963"/>
          </a:xfrm>
        </p:spPr>
        <p:txBody>
          <a:bodyPr/>
          <a:lstStyle/>
          <a:p>
            <a:pPr marL="457200" indent="-457200">
              <a:buFont typeface="Arial"/>
              <a:buChar char="•"/>
            </a:pPr>
            <a:r>
              <a:rPr lang="en-US" sz="3200" dirty="0" smtClean="0"/>
              <a:t>Wilson proposes his14 points</a:t>
            </a:r>
          </a:p>
          <a:p>
            <a:pPr marL="457200" indent="-457200">
              <a:buFont typeface="Arial"/>
              <a:buChar char="•"/>
            </a:pPr>
            <a:endParaRPr lang="en-US" sz="3200" dirty="0" smtClean="0"/>
          </a:p>
          <a:p>
            <a:pPr marL="457200" indent="-457200">
              <a:buFont typeface="Arial"/>
              <a:buChar char="•"/>
            </a:pPr>
            <a:r>
              <a:rPr lang="en-US" sz="3200" dirty="0" smtClean="0"/>
              <a:t>League of Nations</a:t>
            </a:r>
          </a:p>
          <a:p>
            <a:pPr marL="457200" indent="-457200">
              <a:buFont typeface="Arial"/>
              <a:buChar char="•"/>
            </a:pPr>
            <a:endParaRPr lang="en-US" sz="3200" dirty="0" smtClean="0"/>
          </a:p>
          <a:p>
            <a:pPr marL="457200" indent="-457200">
              <a:buFont typeface="Arial"/>
              <a:buChar char="•"/>
            </a:pPr>
            <a:r>
              <a:rPr lang="en-US" sz="3200" dirty="0" smtClean="0"/>
              <a:t>US does not sign Treaty of Versailles</a:t>
            </a:r>
          </a:p>
          <a:p>
            <a:endParaRPr lang="en-US" dirty="0"/>
          </a:p>
        </p:txBody>
      </p:sp>
      <p:sp>
        <p:nvSpPr>
          <p:cNvPr id="2" name="Title 1"/>
          <p:cNvSpPr>
            <a:spLocks noGrp="1"/>
          </p:cNvSpPr>
          <p:nvPr>
            <p:ph type="title"/>
          </p:nvPr>
        </p:nvSpPr>
        <p:spPr>
          <a:xfrm>
            <a:off x="966928" y="457302"/>
            <a:ext cx="4114800" cy="701040"/>
          </a:xfrm>
        </p:spPr>
        <p:txBody>
          <a:bodyPr/>
          <a:lstStyle/>
          <a:p>
            <a:r>
              <a:rPr lang="en-US" dirty="0" smtClean="0"/>
              <a:t>Foreign Policy - Wilson</a:t>
            </a:r>
            <a:endParaRPr lang="en-US" dirty="0"/>
          </a:p>
        </p:txBody>
      </p:sp>
      <p:sp>
        <p:nvSpPr>
          <p:cNvPr id="4" name="Text Placeholder 2"/>
          <p:cNvSpPr txBox="1">
            <a:spLocks/>
          </p:cNvSpPr>
          <p:nvPr/>
        </p:nvSpPr>
        <p:spPr>
          <a:xfrm>
            <a:off x="609599" y="1752600"/>
            <a:ext cx="2414729" cy="457200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dirty="0" smtClean="0"/>
              <a:t>US</a:t>
            </a:r>
          </a:p>
          <a:p>
            <a:pPr marL="0" indent="0" algn="ctr">
              <a:buNone/>
            </a:pPr>
            <a:r>
              <a:rPr lang="en-US" sz="2800" dirty="0" smtClean="0"/>
              <a:t>is</a:t>
            </a:r>
          </a:p>
          <a:p>
            <a:pPr marL="0" indent="0" algn="ctr">
              <a:buNone/>
            </a:pPr>
            <a:r>
              <a:rPr lang="en-US" sz="2800" dirty="0" smtClean="0"/>
              <a:t>involved</a:t>
            </a:r>
          </a:p>
          <a:p>
            <a:pPr marL="0" indent="0" algn="ctr">
              <a:buNone/>
            </a:pPr>
            <a:r>
              <a:rPr lang="en-US" sz="2800" dirty="0" smtClean="0"/>
              <a:t>in</a:t>
            </a:r>
          </a:p>
          <a:p>
            <a:pPr marL="0" indent="0" algn="ctr">
              <a:buNone/>
            </a:pPr>
            <a:r>
              <a:rPr lang="en-US" sz="2800" dirty="0" smtClean="0"/>
              <a:t>World</a:t>
            </a:r>
          </a:p>
          <a:p>
            <a:pPr marL="0" indent="0" algn="ctr">
              <a:buNone/>
            </a:pPr>
            <a:r>
              <a:rPr lang="en-US" sz="2800" dirty="0" smtClean="0"/>
              <a:t>War</a:t>
            </a:r>
          </a:p>
          <a:p>
            <a:pPr marL="0" indent="0" algn="ctr">
              <a:buNone/>
            </a:pPr>
            <a:r>
              <a:rPr lang="en-US" sz="2800" dirty="0" smtClean="0"/>
              <a:t>I</a:t>
            </a:r>
            <a:endParaRPr lang="en-US" sz="2800" dirty="0"/>
          </a:p>
        </p:txBody>
      </p:sp>
    </p:spTree>
    <p:extLst>
      <p:ext uri="{BB962C8B-B14F-4D97-AF65-F5344CB8AC3E}">
        <p14:creationId xmlns:p14="http://schemas.microsoft.com/office/powerpoint/2010/main" val="1406330654"/>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330545"/>
            <a:ext cx="4114800" cy="701040"/>
          </a:xfrm>
        </p:spPr>
        <p:txBody>
          <a:bodyPr/>
          <a:lstStyle/>
          <a:p>
            <a:r>
              <a:rPr lang="en-US" dirty="0"/>
              <a:t>Dwight D. Eisenhower</a:t>
            </a:r>
            <a:br>
              <a:rPr lang="en-US" dirty="0"/>
            </a:br>
            <a:r>
              <a:rPr lang="en-US" dirty="0" smtClean="0"/>
              <a:t>(1953-1961)</a:t>
            </a:r>
            <a:endParaRPr lang="en-US" dirty="0"/>
          </a:p>
        </p:txBody>
      </p:sp>
      <p:pic>
        <p:nvPicPr>
          <p:cNvPr id="4" name="Picture 3"/>
          <p:cNvPicPr>
            <a:picLocks noChangeAspect="1"/>
          </p:cNvPicPr>
          <p:nvPr/>
        </p:nvPicPr>
        <p:blipFill>
          <a:blip r:embed="rId2"/>
          <a:stretch>
            <a:fillRect/>
          </a:stretch>
        </p:blipFill>
        <p:spPr>
          <a:xfrm>
            <a:off x="484561" y="2006599"/>
            <a:ext cx="4507299" cy="4507299"/>
          </a:xfrm>
          <a:prstGeom prst="rect">
            <a:avLst/>
          </a:prstGeom>
        </p:spPr>
      </p:pic>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2399" y="2006599"/>
            <a:ext cx="3777899" cy="369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spTree>
    <p:extLst>
      <p:ext uri="{BB962C8B-B14F-4D97-AF65-F5344CB8AC3E}">
        <p14:creationId xmlns:p14="http://schemas.microsoft.com/office/powerpoint/2010/main" val="29450588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457200" y="1569613"/>
            <a:ext cx="8229600" cy="4075176"/>
          </a:xfrm>
        </p:spPr>
        <p:txBody>
          <a:bodyPr>
            <a:normAutofit fontScale="92500" lnSpcReduction="20000"/>
          </a:bodyPr>
          <a:lstStyle/>
          <a:p>
            <a:pPr marL="342900" lvl="0" indent="-342900" algn="l">
              <a:buFont typeface="Arial"/>
              <a:buChar char="•"/>
            </a:pPr>
            <a:r>
              <a:rPr lang="en-US" sz="2600" dirty="0"/>
              <a:t>Served as a 5-star general in the Army for World War II, responsible for planning invasions of occupied France and Germany</a:t>
            </a:r>
          </a:p>
          <a:p>
            <a:pPr marL="342900" lvl="0" indent="-342900" algn="l">
              <a:buFont typeface="Arial"/>
              <a:buChar char="•"/>
            </a:pPr>
            <a:r>
              <a:rPr lang="en-US" sz="2600" dirty="0"/>
              <a:t>Ran his presidential campaign in 1952 as a Republican and vowed to fight “Communism, Korea and corruption”</a:t>
            </a:r>
          </a:p>
          <a:p>
            <a:pPr marL="342900" lvl="0" indent="-342900" algn="l">
              <a:buFont typeface="Arial"/>
              <a:buChar char="•"/>
            </a:pPr>
            <a:r>
              <a:rPr lang="en-US" sz="2600" dirty="0"/>
              <a:t>Used the threat of nuclear warfare to end conflicts in Korea and China</a:t>
            </a:r>
          </a:p>
          <a:p>
            <a:pPr marL="342900" lvl="0" indent="-342900" algn="l">
              <a:buFont typeface="Arial"/>
              <a:buChar char="•"/>
            </a:pPr>
            <a:r>
              <a:rPr lang="en-US" sz="2600" dirty="0"/>
              <a:t>U-2 incident stalled peace meetings with the USSR during his presidency</a:t>
            </a:r>
          </a:p>
          <a:p>
            <a:pPr marL="342900" lvl="0" indent="-342900" algn="l">
              <a:buFont typeface="Arial"/>
              <a:buChar char="•"/>
            </a:pPr>
            <a:r>
              <a:rPr lang="en-US" sz="2600" dirty="0"/>
              <a:t>Attempted to start “Atoms for Peace” campaign that encouraged peaceful uses for nuclear materials such as generating power</a:t>
            </a:r>
          </a:p>
          <a:p>
            <a:pPr algn="l"/>
            <a:endParaRPr lang="en-US" dirty="0"/>
          </a:p>
        </p:txBody>
      </p:sp>
      <p:sp>
        <p:nvSpPr>
          <p:cNvPr id="3" name="Title 2"/>
          <p:cNvSpPr>
            <a:spLocks noGrp="1"/>
          </p:cNvSpPr>
          <p:nvPr>
            <p:ph type="title"/>
          </p:nvPr>
        </p:nvSpPr>
        <p:spPr>
          <a:xfrm>
            <a:off x="2514600" y="347257"/>
            <a:ext cx="4114800" cy="701040"/>
          </a:xfrm>
        </p:spPr>
        <p:txBody>
          <a:bodyPr/>
          <a:lstStyle/>
          <a:p>
            <a:r>
              <a:rPr lang="en-US" dirty="0"/>
              <a:t>Dwight D. Eisenhower</a:t>
            </a:r>
          </a:p>
        </p:txBody>
      </p:sp>
    </p:spTree>
    <p:extLst>
      <p:ext uri="{BB962C8B-B14F-4D97-AF65-F5344CB8AC3E}">
        <p14:creationId xmlns:p14="http://schemas.microsoft.com/office/powerpoint/2010/main" val="39751206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xmlns:p14="http://schemas.microsoft.com/office/powerpoint/2010/mai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33672" y="1420481"/>
            <a:ext cx="8553128" cy="4675519"/>
          </a:xfrm>
        </p:spPr>
        <p:txBody>
          <a:bodyPr/>
          <a:lstStyle/>
          <a:p>
            <a:pPr marL="342900" lvl="0" indent="-342900" algn="l">
              <a:buFont typeface="Arial"/>
              <a:buChar char="•"/>
            </a:pPr>
            <a:r>
              <a:rPr lang="en-US" dirty="0"/>
              <a:t>Efforts such as these were not welcomed in Russia, and since it was believed that their supply had been amassed to be larger than  that of America’s</a:t>
            </a:r>
          </a:p>
          <a:p>
            <a:pPr marL="342900" lvl="0" indent="-342900" algn="l">
              <a:buFont typeface="Arial"/>
              <a:buChar char="•"/>
            </a:pPr>
            <a:r>
              <a:rPr lang="en-US" dirty="0"/>
              <a:t>First to adopt ‘domino theory’ for areas in southeast Asia and central America that would later be used to justify conflict in Vietnam; stated that if these small nations fell to Communism, larger nations, and eventually the US, would fall after it</a:t>
            </a:r>
          </a:p>
          <a:p>
            <a:pPr marL="342900" lvl="0" indent="-342900" algn="l">
              <a:buFont typeface="Arial"/>
              <a:buChar char="•"/>
            </a:pPr>
            <a:r>
              <a:rPr lang="en-US" dirty="0"/>
              <a:t>Used CIA resources to dispose of people in poor nations that would be susceptible to Communist revolutions in Iran, Guatemala, Congo</a:t>
            </a:r>
          </a:p>
          <a:p>
            <a:pPr marL="342900" lvl="0" indent="-342900" algn="l">
              <a:buFont typeface="Arial"/>
              <a:buChar char="•"/>
            </a:pPr>
            <a:r>
              <a:rPr lang="en-US" dirty="0"/>
              <a:t>Also helped plan out the Bay of Pigs invasion which Kennedy would eventually carry out</a:t>
            </a:r>
          </a:p>
          <a:p>
            <a:pPr marL="342900" lvl="0" indent="-342900" algn="l">
              <a:buFont typeface="Arial"/>
              <a:buChar char="•"/>
            </a:pPr>
            <a:r>
              <a:rPr lang="en-US" dirty="0"/>
              <a:t>Was encouraged by many advisors to carry out an atomic attack on China which he refused</a:t>
            </a:r>
          </a:p>
          <a:p>
            <a:endParaRPr lang="en-US" dirty="0"/>
          </a:p>
        </p:txBody>
      </p:sp>
      <p:sp>
        <p:nvSpPr>
          <p:cNvPr id="3" name="Title 2"/>
          <p:cNvSpPr>
            <a:spLocks noGrp="1"/>
          </p:cNvSpPr>
          <p:nvPr>
            <p:ph type="title"/>
          </p:nvPr>
        </p:nvSpPr>
        <p:spPr>
          <a:xfrm>
            <a:off x="325721" y="297122"/>
            <a:ext cx="4114800" cy="701040"/>
          </a:xfrm>
        </p:spPr>
        <p:txBody>
          <a:bodyPr/>
          <a:lstStyle/>
          <a:p>
            <a:r>
              <a:rPr lang="en-US" dirty="0"/>
              <a:t>Dwight D. Eisenhower</a:t>
            </a:r>
          </a:p>
        </p:txBody>
      </p:sp>
    </p:spTree>
    <p:extLst>
      <p:ext uri="{BB962C8B-B14F-4D97-AF65-F5344CB8AC3E}">
        <p14:creationId xmlns:p14="http://schemas.microsoft.com/office/powerpoint/2010/main" val="36022051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John F. Kennedy (1961-1963)</a:t>
            </a:r>
            <a:endParaRPr lang="en-US" dirty="0"/>
          </a:p>
        </p:txBody>
      </p:sp>
      <p:pic>
        <p:nvPicPr>
          <p:cNvPr id="4" name="Picture 3"/>
          <p:cNvPicPr>
            <a:picLocks noChangeAspect="1"/>
          </p:cNvPicPr>
          <p:nvPr/>
        </p:nvPicPr>
        <p:blipFill>
          <a:blip r:embed="rId2"/>
          <a:stretch>
            <a:fillRect/>
          </a:stretch>
        </p:blipFill>
        <p:spPr>
          <a:xfrm>
            <a:off x="2823821" y="1888405"/>
            <a:ext cx="3759446" cy="4798240"/>
          </a:xfrm>
          <a:prstGeom prst="rect">
            <a:avLst/>
          </a:prstGeom>
        </p:spPr>
      </p:pic>
    </p:spTree>
    <p:extLst>
      <p:ext uri="{BB962C8B-B14F-4D97-AF65-F5344CB8AC3E}">
        <p14:creationId xmlns:p14="http://schemas.microsoft.com/office/powerpoint/2010/main" val="28705193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marL="342900" indent="-342900" algn="l">
              <a:buFont typeface="Arial"/>
              <a:buChar char="•"/>
            </a:pPr>
            <a:r>
              <a:rPr lang="en-US" dirty="0" smtClean="0"/>
              <a:t>Berlin Crisis of 1961</a:t>
            </a:r>
          </a:p>
          <a:p>
            <a:pPr marL="342900" lvl="1" indent="-342900" algn="l">
              <a:buFont typeface="Arial"/>
              <a:buChar char="•"/>
            </a:pPr>
            <a:r>
              <a:rPr lang="en-US" sz="2000" dirty="0" smtClean="0"/>
              <a:t>Last major politico-military European incident of the Cold War</a:t>
            </a:r>
          </a:p>
          <a:p>
            <a:pPr marL="342900" lvl="1" indent="-342900" algn="l">
              <a:buFont typeface="Arial"/>
              <a:buChar char="•"/>
            </a:pPr>
            <a:r>
              <a:rPr lang="en-US" sz="2000" dirty="0" smtClean="0"/>
              <a:t>Occupational status of Berlin</a:t>
            </a:r>
          </a:p>
          <a:p>
            <a:pPr marL="342900" indent="-342900" algn="l">
              <a:buFont typeface="Arial"/>
              <a:buChar char="•"/>
            </a:pPr>
            <a:r>
              <a:rPr lang="en-US" dirty="0" smtClean="0"/>
              <a:t>Cuban Missile Crisis</a:t>
            </a:r>
          </a:p>
          <a:p>
            <a:pPr marL="342900" lvl="1" indent="-342900" algn="l">
              <a:buFont typeface="Arial"/>
              <a:buChar char="•"/>
            </a:pPr>
            <a:r>
              <a:rPr lang="en-US" sz="2000" dirty="0" smtClean="0"/>
              <a:t>October 14 – 28, 1962</a:t>
            </a:r>
          </a:p>
          <a:p>
            <a:pPr marL="342900" lvl="1" indent="-342900" algn="l">
              <a:buFont typeface="Arial"/>
              <a:buChar char="•"/>
            </a:pPr>
            <a:r>
              <a:rPr lang="en-US" sz="2000" dirty="0" smtClean="0"/>
              <a:t>Regarded as the moment in which the Cold War came closest to turning into a nuclear conflict</a:t>
            </a:r>
          </a:p>
          <a:p>
            <a:pPr marL="342900" indent="-342900" algn="l">
              <a:buFont typeface="Arial"/>
              <a:buChar char="•"/>
            </a:pPr>
            <a:r>
              <a:rPr lang="en-US" dirty="0" smtClean="0"/>
              <a:t>Flexible response</a:t>
            </a:r>
          </a:p>
          <a:p>
            <a:pPr marL="342900" lvl="1" indent="-342900" algn="l">
              <a:buFont typeface="Arial"/>
              <a:buChar char="•"/>
            </a:pPr>
            <a:r>
              <a:rPr lang="en-US" sz="2000" dirty="0" smtClean="0"/>
              <a:t>Calls for mutual deterrence at strategic, tactical, and conventional levels </a:t>
            </a:r>
          </a:p>
          <a:p>
            <a:endParaRPr lang="en-US" dirty="0"/>
          </a:p>
        </p:txBody>
      </p:sp>
      <p:sp>
        <p:nvSpPr>
          <p:cNvPr id="2" name="Title 1"/>
          <p:cNvSpPr>
            <a:spLocks noGrp="1"/>
          </p:cNvSpPr>
          <p:nvPr>
            <p:ph type="title"/>
          </p:nvPr>
        </p:nvSpPr>
        <p:spPr/>
        <p:txBody>
          <a:bodyPr/>
          <a:lstStyle/>
          <a:p>
            <a:r>
              <a:rPr lang="en-US" dirty="0" smtClean="0"/>
              <a:t>John F. Kennedy</a:t>
            </a:r>
            <a:endParaRPr lang="en-US" dirty="0"/>
          </a:p>
        </p:txBody>
      </p:sp>
    </p:spTree>
    <p:extLst>
      <p:ext uri="{BB962C8B-B14F-4D97-AF65-F5344CB8AC3E}">
        <p14:creationId xmlns:p14="http://schemas.microsoft.com/office/powerpoint/2010/main" val="1202845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pPr marL="457200" indent="-457200" algn="l">
              <a:buFont typeface="Arial"/>
              <a:buChar char="•"/>
            </a:pPr>
            <a:r>
              <a:rPr lang="en-US" sz="2600" dirty="0" smtClean="0"/>
              <a:t>U.S. Arms Control and Disarmament Agency (ACDA)</a:t>
            </a:r>
          </a:p>
          <a:p>
            <a:pPr marL="457200" lvl="1" indent="-457200" algn="l">
              <a:buFont typeface="Arial"/>
              <a:buChar char="•"/>
            </a:pPr>
            <a:r>
              <a:rPr lang="en-US" sz="2600" dirty="0" smtClean="0"/>
              <a:t>Formulated, advocated, negotiated, implemented and verified effective arms control and disarmament policies, strategies, and agreements</a:t>
            </a:r>
          </a:p>
          <a:p>
            <a:pPr marL="457200" indent="-457200" algn="l">
              <a:buFont typeface="Arial"/>
              <a:buChar char="•"/>
            </a:pPr>
            <a:r>
              <a:rPr lang="en-US" sz="2600" dirty="0" smtClean="0"/>
              <a:t>Peace Corps</a:t>
            </a:r>
          </a:p>
          <a:p>
            <a:pPr marL="457200" lvl="1" indent="-457200" algn="l">
              <a:buFont typeface="Arial"/>
              <a:buChar char="•"/>
            </a:pPr>
            <a:r>
              <a:rPr lang="en-US" sz="2600" dirty="0" smtClean="0"/>
              <a:t>Established March 1, 1961</a:t>
            </a:r>
          </a:p>
          <a:p>
            <a:pPr marL="457200" lvl="1" indent="-457200" algn="l">
              <a:buFont typeface="Arial"/>
              <a:buChar char="•"/>
            </a:pPr>
            <a:r>
              <a:rPr lang="en-US" sz="2600" dirty="0" smtClean="0"/>
              <a:t>Presently, over 210,000 Americans joined the Peace Corps and served in 139 countries</a:t>
            </a:r>
          </a:p>
          <a:p>
            <a:endParaRPr lang="en-US" dirty="0"/>
          </a:p>
        </p:txBody>
      </p:sp>
      <p:sp>
        <p:nvSpPr>
          <p:cNvPr id="2" name="Title 1"/>
          <p:cNvSpPr>
            <a:spLocks noGrp="1"/>
          </p:cNvSpPr>
          <p:nvPr>
            <p:ph type="title"/>
          </p:nvPr>
        </p:nvSpPr>
        <p:spPr>
          <a:xfrm>
            <a:off x="2514600" y="474014"/>
            <a:ext cx="4114800" cy="701040"/>
          </a:xfrm>
        </p:spPr>
        <p:txBody>
          <a:bodyPr/>
          <a:lstStyle/>
          <a:p>
            <a:r>
              <a:rPr lang="en-US" dirty="0" smtClean="0"/>
              <a:t>John F. Kennedy </a:t>
            </a:r>
            <a:endParaRPr lang="en-US" dirty="0"/>
          </a:p>
        </p:txBody>
      </p:sp>
    </p:spTree>
    <p:extLst>
      <p:ext uri="{BB962C8B-B14F-4D97-AF65-F5344CB8AC3E}">
        <p14:creationId xmlns:p14="http://schemas.microsoft.com/office/powerpoint/2010/main" val="2779643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28885" y="33423"/>
            <a:ext cx="5775257" cy="3092885"/>
          </a:xfrm>
        </p:spPr>
        <p:txBody>
          <a:bodyPr>
            <a:normAutofit/>
          </a:bodyPr>
          <a:lstStyle/>
          <a:p>
            <a:endParaRPr lang="pl-PL" dirty="0" smtClean="0">
              <a:effectLst/>
            </a:endParaRPr>
          </a:p>
          <a:p>
            <a:r>
              <a:rPr lang="pl-PL" sz="6200" b="1" dirty="0" smtClean="0"/>
              <a:t>George Washington</a:t>
            </a:r>
            <a:endParaRPr lang="pl-PL" sz="6200" dirty="0" smtClean="0">
              <a:effectLst/>
            </a:endParaRPr>
          </a:p>
          <a:p>
            <a:endParaRPr lang="en-US" dirty="0"/>
          </a:p>
        </p:txBody>
      </p:sp>
      <p:pic>
        <p:nvPicPr>
          <p:cNvPr id="4" name="Picture 3"/>
          <p:cNvPicPr>
            <a:picLocks noChangeAspect="1"/>
          </p:cNvPicPr>
          <p:nvPr/>
        </p:nvPicPr>
        <p:blipFill>
          <a:blip r:embed="rId2"/>
          <a:stretch>
            <a:fillRect/>
          </a:stretch>
        </p:blipFill>
        <p:spPr>
          <a:xfrm>
            <a:off x="4678244" y="2342444"/>
            <a:ext cx="3633199" cy="4347992"/>
          </a:xfrm>
          <a:prstGeom prst="rect">
            <a:avLst/>
          </a:prstGeom>
        </p:spPr>
      </p:pic>
      <p:pic>
        <p:nvPicPr>
          <p:cNvPr id="5" name="Picture 4"/>
          <p:cNvPicPr>
            <a:picLocks noChangeAspect="1"/>
          </p:cNvPicPr>
          <p:nvPr/>
        </p:nvPicPr>
        <p:blipFill>
          <a:blip r:embed="rId3"/>
          <a:stretch>
            <a:fillRect/>
          </a:stretch>
        </p:blipFill>
        <p:spPr>
          <a:xfrm>
            <a:off x="472453" y="2342444"/>
            <a:ext cx="3662361" cy="4289778"/>
          </a:xfrm>
          <a:prstGeom prst="rect">
            <a:avLst/>
          </a:prstGeom>
        </p:spPr>
      </p:pic>
    </p:spTree>
    <p:extLst>
      <p:ext uri="{BB962C8B-B14F-4D97-AF65-F5344CB8AC3E}">
        <p14:creationId xmlns:p14="http://schemas.microsoft.com/office/powerpoint/2010/main" val="1036952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853709"/>
            <a:ext cx="8229600" cy="4075176"/>
          </a:xfrm>
        </p:spPr>
        <p:txBody>
          <a:bodyPr>
            <a:normAutofit/>
          </a:bodyPr>
          <a:lstStyle/>
          <a:p>
            <a:pPr marL="571500" indent="-571500">
              <a:buFont typeface="Arial"/>
              <a:buChar char="•"/>
            </a:pPr>
            <a:r>
              <a:rPr lang="en-US" sz="3100" dirty="0"/>
              <a:t> Washington understood that the United States was too young, had too little money, had too many domestic issues, and had too small a military to actively engage in a strident foreign policy. </a:t>
            </a:r>
            <a:endParaRPr lang="en-US" sz="3100" dirty="0" smtClean="0">
              <a:effectLst/>
            </a:endParaRPr>
          </a:p>
          <a:p>
            <a:pPr marL="571500" indent="-571500">
              <a:buFont typeface="Arial"/>
              <a:buChar char="•"/>
            </a:pPr>
            <a:r>
              <a:rPr lang="en-US" sz="3100" dirty="0" smtClean="0"/>
              <a:t>No </a:t>
            </a:r>
            <a:r>
              <a:rPr lang="en-US" sz="3100" dirty="0"/>
              <a:t>aid to the French during the French Revolution. </a:t>
            </a:r>
            <a:endParaRPr lang="en-US" sz="3100" dirty="0" smtClean="0">
              <a:effectLst/>
            </a:endParaRPr>
          </a:p>
          <a:p>
            <a:endParaRPr lang="en-US" dirty="0"/>
          </a:p>
        </p:txBody>
      </p:sp>
      <p:sp>
        <p:nvSpPr>
          <p:cNvPr id="2" name="Title 1"/>
          <p:cNvSpPr>
            <a:spLocks noGrp="1"/>
          </p:cNvSpPr>
          <p:nvPr>
            <p:ph type="title"/>
          </p:nvPr>
        </p:nvSpPr>
        <p:spPr>
          <a:xfrm>
            <a:off x="2514600" y="624840"/>
            <a:ext cx="4114800" cy="701040"/>
          </a:xfrm>
        </p:spPr>
        <p:txBody>
          <a:bodyPr>
            <a:normAutofit fontScale="90000"/>
          </a:bodyPr>
          <a:lstStyle/>
          <a:p>
            <a:r>
              <a:rPr lang="en-US" dirty="0" smtClean="0">
                <a:effectLst/>
              </a:rPr>
              <a:t/>
            </a:r>
            <a:br>
              <a:rPr lang="en-US" dirty="0" smtClean="0">
                <a:effectLst/>
              </a:rPr>
            </a:br>
            <a:r>
              <a:rPr lang="en-US" b="1" dirty="0"/>
              <a:t>Neutrality and No Foreign Entanglements </a:t>
            </a:r>
            <a:r>
              <a:rPr lang="en-US" dirty="0" smtClean="0">
                <a:effectLst/>
              </a:rPr>
              <a:t/>
            </a:r>
            <a:br>
              <a:rPr lang="en-US" dirty="0" smtClean="0">
                <a:effectLst/>
              </a:rPr>
            </a:br>
            <a:endParaRPr lang="en-US" dirty="0"/>
          </a:p>
        </p:txBody>
      </p:sp>
      <p:pic>
        <p:nvPicPr>
          <p:cNvPr id="6" name="Picture 5"/>
          <p:cNvPicPr>
            <a:picLocks noChangeAspect="1"/>
          </p:cNvPicPr>
          <p:nvPr/>
        </p:nvPicPr>
        <p:blipFill>
          <a:blip r:embed="rId2"/>
          <a:stretch>
            <a:fillRect/>
          </a:stretch>
        </p:blipFill>
        <p:spPr>
          <a:xfrm>
            <a:off x="1119502" y="4868123"/>
            <a:ext cx="2375973" cy="1989877"/>
          </a:xfrm>
          <a:prstGeom prst="rect">
            <a:avLst/>
          </a:prstGeom>
        </p:spPr>
      </p:pic>
    </p:spTree>
    <p:extLst>
      <p:ext uri="{BB962C8B-B14F-4D97-AF65-F5344CB8AC3E}">
        <p14:creationId xmlns:p14="http://schemas.microsoft.com/office/powerpoint/2010/main" val="903170372"/>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985982"/>
            <a:ext cx="8229600" cy="5872018"/>
          </a:xfrm>
        </p:spPr>
        <p:txBody>
          <a:bodyPr>
            <a:normAutofit lnSpcReduction="10000"/>
          </a:bodyPr>
          <a:lstStyle/>
          <a:p>
            <a:r>
              <a:rPr lang="en-US" dirty="0"/>
              <a:t>Warned against the danger of: </a:t>
            </a:r>
            <a:endParaRPr lang="en-US" dirty="0" smtClean="0"/>
          </a:p>
          <a:p>
            <a:pPr lvl="2"/>
            <a:r>
              <a:rPr lang="en-US" sz="2800" dirty="0"/>
              <a:t>Political parties </a:t>
            </a:r>
            <a:endParaRPr lang="en-US" sz="2800" dirty="0" smtClean="0"/>
          </a:p>
          <a:p>
            <a:pPr marL="0" indent="0">
              <a:buNone/>
            </a:pPr>
            <a:r>
              <a:rPr lang="en-US" sz="2400" i="1" dirty="0" smtClean="0"/>
              <a:t>"The alternate domination of one faction over another, sharpened by the spirit of revenge natural to party dissention, which in different ages &amp; countries has perpetrated the most horrid enormities, is itself a frightful despotism. But this leads at length to a more formal and permanent despotism. The disorders &amp; miseries, which result, gradually incline the minds of men to seek security &amp; repose in the absolute power of an Individual: and sooner or later the chief of some prevailing faction more able or more fortunate than his competitors, turns this disposition to the purposes of his own elevation, on the ruins of Public Liberty.” </a:t>
            </a:r>
            <a:endParaRPr lang="en-US" sz="2400" dirty="0"/>
          </a:p>
          <a:p>
            <a:pPr lvl="2"/>
            <a:r>
              <a:rPr lang="en-US" sz="2600" dirty="0"/>
              <a:t>Foreign</a:t>
            </a:r>
            <a:r>
              <a:rPr lang="en-US" dirty="0"/>
              <a:t> </a:t>
            </a:r>
            <a:r>
              <a:rPr lang="en-US" sz="2800" dirty="0"/>
              <a:t>alliances </a:t>
            </a:r>
            <a:endParaRPr lang="en-US" sz="2800" dirty="0" smtClean="0"/>
          </a:p>
          <a:p>
            <a:pPr marL="114300" indent="0">
              <a:buNone/>
            </a:pPr>
            <a:r>
              <a:rPr lang="en-US" sz="2400" i="1" dirty="0"/>
              <a:t>“The great rule of conduct for us in regard to foreign nations is, in extending our commercial relations to have </a:t>
            </a:r>
            <a:r>
              <a:rPr lang="en-US" sz="2400" i="1" dirty="0" smtClean="0"/>
              <a:t>with </a:t>
            </a:r>
            <a:r>
              <a:rPr lang="en-US" sz="2400" i="1" dirty="0"/>
              <a:t>them as little political connection as possible. So far as we have already formed engagements let them be </a:t>
            </a:r>
            <a:r>
              <a:rPr lang="en-US" sz="2400" i="1" dirty="0" smtClean="0"/>
              <a:t>fulfilled </a:t>
            </a:r>
            <a:r>
              <a:rPr lang="en-US" sz="2400" i="1" dirty="0"/>
              <a:t>with perfect good faith. Here let us stop." </a:t>
            </a:r>
            <a:endParaRPr lang="en-US" sz="2400" dirty="0"/>
          </a:p>
          <a:p>
            <a:endParaRPr lang="en-US" sz="1800" i="1" dirty="0"/>
          </a:p>
          <a:p>
            <a:pPr marL="0" indent="0">
              <a:buNone/>
            </a:pPr>
            <a:endParaRPr lang="en-US" sz="200" dirty="0" smtClean="0"/>
          </a:p>
          <a:p>
            <a:pPr marL="0" indent="0">
              <a:buNone/>
            </a:pPr>
            <a:endParaRPr lang="en-US" dirty="0" smtClean="0"/>
          </a:p>
        </p:txBody>
      </p:sp>
      <p:sp>
        <p:nvSpPr>
          <p:cNvPr id="2" name="Title 1"/>
          <p:cNvSpPr>
            <a:spLocks noGrp="1"/>
          </p:cNvSpPr>
          <p:nvPr>
            <p:ph type="title"/>
          </p:nvPr>
        </p:nvSpPr>
        <p:spPr>
          <a:xfrm>
            <a:off x="457200" y="23966"/>
            <a:ext cx="8229600" cy="527516"/>
          </a:xfrm>
        </p:spPr>
        <p:txBody>
          <a:bodyPr>
            <a:normAutofit fontScale="90000"/>
          </a:bodyPr>
          <a:lstStyle/>
          <a:p>
            <a:r>
              <a:rPr lang="en-US" dirty="0" smtClean="0">
                <a:effectLst/>
              </a:rPr>
              <a:t/>
            </a:r>
            <a:br>
              <a:rPr lang="en-US" dirty="0" smtClean="0">
                <a:effectLst/>
              </a:rPr>
            </a:br>
            <a:r>
              <a:rPr lang="en-US" b="1" dirty="0" smtClean="0"/>
              <a:t>Farewell Address </a:t>
            </a:r>
            <a:r>
              <a:rPr lang="en-US" dirty="0" smtClean="0">
                <a:effectLst/>
              </a:rPr>
              <a:t/>
            </a:r>
            <a:br>
              <a:rPr lang="en-US" dirty="0" smtClean="0">
                <a:effectLst/>
              </a:rPr>
            </a:br>
            <a:endParaRPr lang="en-US" dirty="0"/>
          </a:p>
        </p:txBody>
      </p:sp>
    </p:spTree>
    <p:extLst>
      <p:ext uri="{BB962C8B-B14F-4D97-AF65-F5344CB8AC3E}">
        <p14:creationId xmlns:p14="http://schemas.microsoft.com/office/powerpoint/2010/main" val="3366650531"/>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24840"/>
            <a:ext cx="4114800" cy="701040"/>
          </a:xfrm>
        </p:spPr>
        <p:txBody>
          <a:bodyPr/>
          <a:lstStyle/>
          <a:p>
            <a:r>
              <a:rPr lang="en-US" dirty="0" smtClean="0"/>
              <a:t>James Monroe (1817-1825)</a:t>
            </a:r>
            <a:endParaRPr lang="en-US" dirty="0"/>
          </a:p>
        </p:txBody>
      </p:sp>
      <p:pic>
        <p:nvPicPr>
          <p:cNvPr id="5" name="Picture 4"/>
          <p:cNvPicPr>
            <a:picLocks noChangeAspect="1"/>
          </p:cNvPicPr>
          <p:nvPr/>
        </p:nvPicPr>
        <p:blipFill>
          <a:blip r:embed="rId2"/>
          <a:stretch>
            <a:fillRect/>
          </a:stretch>
        </p:blipFill>
        <p:spPr>
          <a:xfrm>
            <a:off x="150381" y="1868584"/>
            <a:ext cx="3893197" cy="4688717"/>
          </a:xfrm>
          <a:prstGeom prst="rect">
            <a:avLst/>
          </a:prstGeom>
        </p:spPr>
      </p:pic>
      <p:pic>
        <p:nvPicPr>
          <p:cNvPr id="6" name="Picture 5"/>
          <p:cNvPicPr>
            <a:picLocks noChangeAspect="1"/>
          </p:cNvPicPr>
          <p:nvPr/>
        </p:nvPicPr>
        <p:blipFill>
          <a:blip r:embed="rId3"/>
          <a:stretch>
            <a:fillRect/>
          </a:stretch>
        </p:blipFill>
        <p:spPr>
          <a:xfrm>
            <a:off x="4711938" y="1914608"/>
            <a:ext cx="4247570" cy="4642693"/>
          </a:xfrm>
          <a:prstGeom prst="rect">
            <a:avLst/>
          </a:prstGeom>
        </p:spPr>
      </p:pic>
    </p:spTree>
    <p:extLst>
      <p:ext uri="{BB962C8B-B14F-4D97-AF65-F5344CB8AC3E}">
        <p14:creationId xmlns:p14="http://schemas.microsoft.com/office/powerpoint/2010/main" val="1047989831"/>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Autofit/>
          </a:bodyPr>
          <a:lstStyle/>
          <a:p>
            <a:r>
              <a:rPr lang="en-US" sz="3600" dirty="0"/>
              <a:t>James Monroe set the precedent for future presidents to come with his foreign </a:t>
            </a:r>
            <a:r>
              <a:rPr lang="en-US" sz="3600" dirty="0" smtClean="0"/>
              <a:t>policy. His </a:t>
            </a:r>
            <a:r>
              <a:rPr lang="en-US" sz="3600" dirty="0"/>
              <a:t>foreign policy was aggressive and he wished to assert America’s independence over the powers of Europe. He showed his aggression in his Monroe Doctrine.</a:t>
            </a:r>
          </a:p>
        </p:txBody>
      </p:sp>
      <p:sp>
        <p:nvSpPr>
          <p:cNvPr id="2" name="Title 1"/>
          <p:cNvSpPr>
            <a:spLocks noGrp="1"/>
          </p:cNvSpPr>
          <p:nvPr>
            <p:ph type="title"/>
          </p:nvPr>
        </p:nvSpPr>
        <p:spPr/>
        <p:txBody>
          <a:bodyPr/>
          <a:lstStyle/>
          <a:p>
            <a:r>
              <a:rPr lang="en-US" dirty="0" smtClean="0"/>
              <a:t>James Monroe</a:t>
            </a:r>
            <a:endParaRPr lang="en-US" dirty="0"/>
          </a:p>
        </p:txBody>
      </p:sp>
    </p:spTree>
    <p:extLst>
      <p:ext uri="{BB962C8B-B14F-4D97-AF65-F5344CB8AC3E}">
        <p14:creationId xmlns:p14="http://schemas.microsoft.com/office/powerpoint/2010/main" val="9733329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p:txBody>
          <a:bodyPr>
            <a:normAutofit/>
          </a:bodyPr>
          <a:lstStyle/>
          <a:p>
            <a:r>
              <a:rPr lang="en-US" dirty="0"/>
              <a:t>There are three parts to his doctrine</a:t>
            </a:r>
            <a:r>
              <a:rPr lang="en-US" dirty="0" smtClean="0"/>
              <a:t>:</a:t>
            </a:r>
          </a:p>
          <a:p>
            <a:pPr lvl="2"/>
            <a:r>
              <a:rPr lang="en-US" sz="2000" dirty="0"/>
              <a:t>The US would stay neutral with European affairs</a:t>
            </a:r>
            <a:r>
              <a:rPr lang="en-US" sz="2000" dirty="0" smtClean="0"/>
              <a:t>.</a:t>
            </a:r>
          </a:p>
          <a:p>
            <a:pPr lvl="2"/>
            <a:r>
              <a:rPr lang="en-US" sz="2000" dirty="0"/>
              <a:t>The US would not allow </a:t>
            </a:r>
            <a:r>
              <a:rPr lang="en-US" sz="2000" dirty="0" err="1"/>
              <a:t>recolonization</a:t>
            </a:r>
            <a:r>
              <a:rPr lang="en-US" sz="2000" dirty="0"/>
              <a:t> of any country by its former European master</a:t>
            </a:r>
            <a:r>
              <a:rPr lang="en-US" sz="2000" dirty="0" smtClean="0"/>
              <a:t>.</a:t>
            </a:r>
          </a:p>
          <a:p>
            <a:pPr lvl="2"/>
            <a:r>
              <a:rPr lang="en-US" sz="2000" dirty="0"/>
              <a:t>Finally, European powers should no longer consider the Western Hemisphere open to colonization.</a:t>
            </a:r>
          </a:p>
        </p:txBody>
      </p:sp>
      <p:sp>
        <p:nvSpPr>
          <p:cNvPr id="2" name="Title 1"/>
          <p:cNvSpPr>
            <a:spLocks noGrp="1"/>
          </p:cNvSpPr>
          <p:nvPr>
            <p:ph type="title"/>
          </p:nvPr>
        </p:nvSpPr>
        <p:spPr/>
        <p:txBody>
          <a:bodyPr/>
          <a:lstStyle/>
          <a:p>
            <a:r>
              <a:rPr lang="en-US" dirty="0" smtClean="0"/>
              <a:t>James Monroe continued</a:t>
            </a:r>
            <a:endParaRPr lang="en-US" dirty="0"/>
          </a:p>
        </p:txBody>
      </p:sp>
      <p:pic>
        <p:nvPicPr>
          <p:cNvPr id="4" name="Picture 3"/>
          <p:cNvPicPr>
            <a:picLocks noChangeAspect="1"/>
          </p:cNvPicPr>
          <p:nvPr/>
        </p:nvPicPr>
        <p:blipFill>
          <a:blip r:embed="rId2"/>
          <a:stretch>
            <a:fillRect/>
          </a:stretch>
        </p:blipFill>
        <p:spPr>
          <a:xfrm>
            <a:off x="300762" y="4328290"/>
            <a:ext cx="1870628" cy="2529710"/>
          </a:xfrm>
          <a:prstGeom prst="rect">
            <a:avLst/>
          </a:prstGeom>
        </p:spPr>
      </p:pic>
      <p:pic>
        <p:nvPicPr>
          <p:cNvPr id="6" name="Picture 5"/>
          <p:cNvPicPr>
            <a:picLocks noChangeAspect="1"/>
          </p:cNvPicPr>
          <p:nvPr/>
        </p:nvPicPr>
        <p:blipFill>
          <a:blip r:embed="rId3"/>
          <a:stretch>
            <a:fillRect/>
          </a:stretch>
        </p:blipFill>
        <p:spPr>
          <a:xfrm>
            <a:off x="6316003" y="4166318"/>
            <a:ext cx="2150012" cy="2691682"/>
          </a:xfrm>
          <a:prstGeom prst="rect">
            <a:avLst/>
          </a:prstGeom>
        </p:spPr>
      </p:pic>
    </p:spTree>
    <p:extLst>
      <p:ext uri="{BB962C8B-B14F-4D97-AF65-F5344CB8AC3E}">
        <p14:creationId xmlns:p14="http://schemas.microsoft.com/office/powerpoint/2010/main" val="3243718063"/>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7437"/>
            <a:ext cx="4114800" cy="701040"/>
          </a:xfrm>
        </p:spPr>
        <p:txBody>
          <a:bodyPr>
            <a:normAutofit/>
          </a:bodyPr>
          <a:lstStyle/>
          <a:p>
            <a:r>
              <a:rPr lang="en-US" dirty="0" smtClean="0"/>
              <a:t># Woodrow Wilson (1913-1921)</a:t>
            </a:r>
            <a:endParaRPr lang="en-US" dirty="0"/>
          </a:p>
        </p:txBody>
      </p:sp>
      <p:pic>
        <p:nvPicPr>
          <p:cNvPr id="5" name="Picture 4" descr="http://wac.450f.edgecastcdn.net/80450F/kowb1290.com/files/2011/02/3305403.jpg"/>
          <p:cNvPicPr>
            <a:picLocks noChangeAspect="1" noChangeArrowheads="1"/>
          </p:cNvPicPr>
          <p:nvPr/>
        </p:nvPicPr>
        <p:blipFill>
          <a:blip r:embed="rId2" cstate="print"/>
          <a:srcRect/>
          <a:stretch>
            <a:fillRect/>
          </a:stretch>
        </p:blipFill>
        <p:spPr bwMode="auto">
          <a:xfrm>
            <a:off x="961195" y="1676400"/>
            <a:ext cx="7410014" cy="4979308"/>
          </a:xfrm>
          <a:prstGeom prst="rect">
            <a:avLst/>
          </a:prstGeom>
          <a:noFill/>
        </p:spPr>
      </p:pic>
    </p:spTree>
    <p:extLst>
      <p:ext uri="{BB962C8B-B14F-4D97-AF65-F5344CB8AC3E}">
        <p14:creationId xmlns:p14="http://schemas.microsoft.com/office/powerpoint/2010/main" val="11474636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564094" y="2034700"/>
            <a:ext cx="6080196" cy="4525963"/>
          </a:xfrm>
        </p:spPr>
        <p:txBody>
          <a:bodyPr>
            <a:normAutofit/>
          </a:bodyPr>
          <a:lstStyle/>
          <a:p>
            <a:pPr marL="457200" indent="-457200">
              <a:buFont typeface="Arial"/>
              <a:buChar char="•"/>
            </a:pPr>
            <a:r>
              <a:rPr lang="en-US" sz="3200" dirty="0" smtClean="0"/>
              <a:t>Rids the USA of his predecessor’s imperialism</a:t>
            </a:r>
          </a:p>
          <a:p>
            <a:pPr marL="457200" indent="-457200">
              <a:buFont typeface="Arial"/>
              <a:buChar char="•"/>
            </a:pPr>
            <a:endParaRPr lang="en-US" sz="3200" dirty="0" smtClean="0"/>
          </a:p>
          <a:p>
            <a:pPr marL="457200" indent="-457200">
              <a:buFont typeface="Arial"/>
              <a:buChar char="•"/>
            </a:pPr>
            <a:r>
              <a:rPr lang="en-US" sz="3200" dirty="0" smtClean="0"/>
              <a:t>Encourages Moral Diplomacy</a:t>
            </a:r>
          </a:p>
          <a:p>
            <a:pPr marL="457200" indent="-457200">
              <a:buFont typeface="Arial"/>
              <a:buChar char="•"/>
            </a:pPr>
            <a:endParaRPr lang="en-US" sz="3200" dirty="0" smtClean="0"/>
          </a:p>
          <a:p>
            <a:pPr marL="457200" indent="-457200">
              <a:buFont typeface="Arial"/>
              <a:buChar char="•"/>
            </a:pPr>
            <a:r>
              <a:rPr lang="en-US" sz="3200" dirty="0" smtClean="0"/>
              <a:t>Little success to resolve issues in Latin America, which was a main imperialized area</a:t>
            </a:r>
          </a:p>
          <a:p>
            <a:endParaRPr lang="en-US" dirty="0"/>
          </a:p>
        </p:txBody>
      </p:sp>
      <p:sp>
        <p:nvSpPr>
          <p:cNvPr id="2" name="Title 1"/>
          <p:cNvSpPr>
            <a:spLocks noGrp="1"/>
          </p:cNvSpPr>
          <p:nvPr>
            <p:ph type="title"/>
          </p:nvPr>
        </p:nvSpPr>
        <p:spPr>
          <a:xfrm>
            <a:off x="3868029" y="507437"/>
            <a:ext cx="4114800" cy="701040"/>
          </a:xfrm>
        </p:spPr>
        <p:txBody>
          <a:bodyPr/>
          <a:lstStyle/>
          <a:p>
            <a:r>
              <a:rPr lang="en-US" dirty="0" smtClean="0"/>
              <a:t>Foreign Policy - Wilson</a:t>
            </a:r>
            <a:endParaRPr lang="en-US" dirty="0"/>
          </a:p>
        </p:txBody>
      </p:sp>
      <p:sp>
        <p:nvSpPr>
          <p:cNvPr id="4" name="Text Placeholder 2"/>
          <p:cNvSpPr txBox="1">
            <a:spLocks/>
          </p:cNvSpPr>
          <p:nvPr/>
        </p:nvSpPr>
        <p:spPr>
          <a:xfrm>
            <a:off x="0" y="1752600"/>
            <a:ext cx="2564094" cy="411211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600" dirty="0" smtClean="0"/>
              <a:t>President</a:t>
            </a:r>
          </a:p>
          <a:p>
            <a:pPr marL="0" indent="0" algn="ctr">
              <a:buNone/>
            </a:pPr>
            <a:r>
              <a:rPr lang="en-US" sz="3600" dirty="0" smtClean="0"/>
              <a:t>following</a:t>
            </a:r>
          </a:p>
          <a:p>
            <a:pPr marL="0" indent="0" algn="ctr">
              <a:buNone/>
            </a:pPr>
            <a:r>
              <a:rPr lang="en-US" sz="3600" dirty="0" smtClean="0"/>
              <a:t>age</a:t>
            </a:r>
          </a:p>
          <a:p>
            <a:pPr marL="0" indent="0" algn="ctr">
              <a:buNone/>
            </a:pPr>
            <a:r>
              <a:rPr lang="en-US" sz="3600" dirty="0" smtClean="0"/>
              <a:t>of</a:t>
            </a:r>
          </a:p>
          <a:p>
            <a:pPr marL="0" indent="0" algn="ctr">
              <a:buNone/>
            </a:pPr>
            <a:r>
              <a:rPr lang="en-US" sz="3600" dirty="0" smtClean="0"/>
              <a:t>imperialism</a:t>
            </a:r>
          </a:p>
        </p:txBody>
      </p:sp>
    </p:spTree>
    <p:extLst>
      <p:ext uri="{BB962C8B-B14F-4D97-AF65-F5344CB8AC3E}">
        <p14:creationId xmlns:p14="http://schemas.microsoft.com/office/powerpoint/2010/main" val="15245582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xmlns:p14="http://schemas.microsoft.com/office/powerpoint/2010/main" spd="slow">
        <p:checker/>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Tie.thmx</Template>
  <TotalTime>803</TotalTime>
  <Words>746</Words>
  <Application>Microsoft Office PowerPoint</Application>
  <PresentationFormat>On-screen Show (4:3)</PresentationFormat>
  <Paragraphs>87</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BlackTie</vt:lpstr>
      <vt:lpstr>Foreign Policies </vt:lpstr>
      <vt:lpstr>PowerPoint Presentation</vt:lpstr>
      <vt:lpstr> Neutrality and No Foreign Entanglements  </vt:lpstr>
      <vt:lpstr> Farewell Address  </vt:lpstr>
      <vt:lpstr>James Monroe (1817-1825)</vt:lpstr>
      <vt:lpstr>James Monroe</vt:lpstr>
      <vt:lpstr>James Monroe continued</vt:lpstr>
      <vt:lpstr># Woodrow Wilson (1913-1921)</vt:lpstr>
      <vt:lpstr>Foreign Policy - Wilson</vt:lpstr>
      <vt:lpstr>Foreign Policy - Wilson</vt:lpstr>
      <vt:lpstr>Foreign Policy - Wilson</vt:lpstr>
      <vt:lpstr>Dwight D. Eisenhower (1953-1961)</vt:lpstr>
      <vt:lpstr>Dwight D. Eisenhower</vt:lpstr>
      <vt:lpstr>Dwight D. Eisenhower</vt:lpstr>
      <vt:lpstr>John F. Kennedy (1961-1963)</vt:lpstr>
      <vt:lpstr>John F. Kennedy</vt:lpstr>
      <vt:lpstr>John F. Kennedy </vt:lpstr>
    </vt:vector>
  </TitlesOfParts>
  <Company>Manasquan High School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Foreign Policies</dc:title>
  <dc:creator>Keyur Patel</dc:creator>
  <cp:lastModifiedBy>Bryant, Jason</cp:lastModifiedBy>
  <cp:revision>13</cp:revision>
  <dcterms:created xsi:type="dcterms:W3CDTF">2013-09-11T21:30:53Z</dcterms:created>
  <dcterms:modified xsi:type="dcterms:W3CDTF">2013-09-12T12:58:47Z</dcterms:modified>
</cp:coreProperties>
</file>